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9" r:id="rId4"/>
    <p:sldId id="264" r:id="rId5"/>
    <p:sldId id="265" r:id="rId6"/>
    <p:sldId id="266" r:id="rId7"/>
    <p:sldId id="267" r:id="rId8"/>
    <p:sldId id="268" r:id="rId9"/>
    <p:sldId id="263" r:id="rId10"/>
    <p:sldId id="262" r:id="rId11"/>
    <p:sldId id="273" r:id="rId12"/>
    <p:sldId id="272" r:id="rId13"/>
    <p:sldId id="271" r:id="rId14"/>
    <p:sldId id="270" r:id="rId15"/>
    <p:sldId id="261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718" autoAdjust="0"/>
  </p:normalViewPr>
  <p:slideViewPr>
    <p:cSldViewPr>
      <p:cViewPr>
        <p:scale>
          <a:sx n="55" d="100"/>
          <a:sy n="55" d="100"/>
        </p:scale>
        <p:origin x="-1806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D30C1-9D93-44BC-BE25-B6B4D4AECDD7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7652D-5733-437A-937C-C2F973C6BB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22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DDECC-EBDF-4A1C-B069-A10765F4CA14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5C1D5-0A73-41CF-AB04-292F0562B2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551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79B4A-32A8-4EF6-AC5E-6B07A070EC05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D6A4ED7-0BF2-4659-A494-AD2E67234F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79B4A-32A8-4EF6-AC5E-6B07A070EC05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A4ED7-0BF2-4659-A494-AD2E67234F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79B4A-32A8-4EF6-AC5E-6B07A070EC05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A4ED7-0BF2-4659-A494-AD2E67234F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79B4A-32A8-4EF6-AC5E-6B07A070EC05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A4ED7-0BF2-4659-A494-AD2E67234F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 hasCustomPrompt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>
            <a:lvl1pPr>
              <a:defRPr/>
            </a:lvl1pPr>
            <a:lvl4pPr>
              <a:defRPr/>
            </a:lvl4pPr>
            <a:lvl5pPr>
              <a:defRPr/>
            </a:lvl5pPr>
          </a:lstStyle>
          <a:p>
            <a:pPr lvl="0" eaLnBrk="1" latinLnBrk="0" hangingPunct="1"/>
            <a:r>
              <a:rPr lang="en-US" dirty="0" err="1" smtClean="0"/>
              <a:t>kmnlkm</a:t>
            </a:r>
            <a:endParaRPr lang="en-US" dirty="0" smtClean="0"/>
          </a:p>
          <a:p>
            <a:pPr lvl="0" eaLnBrk="1" latinLnBrk="0" hangingPunct="1"/>
            <a:endParaRPr lang="en-US" dirty="0" smtClean="0"/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3" eaLnBrk="1" latinLnBrk="0" hangingPunct="1"/>
            <a:r>
              <a:rPr lang="en-US" dirty="0" err="1" smtClean="0"/>
              <a:t>Lkjn</a:t>
            </a:r>
            <a:endParaRPr lang="en-US" dirty="0" smtClean="0"/>
          </a:p>
          <a:p>
            <a:pPr lvl="3" eaLnBrk="1" latinLnBrk="0" hangingPunct="1"/>
            <a:r>
              <a:rPr lang="en-US" dirty="0" err="1" smtClean="0"/>
              <a:t>Lk</a:t>
            </a:r>
            <a:endParaRPr lang="en-US" dirty="0" smtClean="0"/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err="1" smtClean="0"/>
              <a:t>Fifthlkjnolkn</a:t>
            </a:r>
            <a:endParaRPr lang="en-US" dirty="0" smtClean="0"/>
          </a:p>
          <a:p>
            <a:pPr lvl="4" eaLnBrk="1" latinLnBrk="0" hangingPunct="1"/>
            <a:r>
              <a:rPr lang="en-US" dirty="0" smtClean="0"/>
              <a:t>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79B4A-32A8-4EF6-AC5E-6B07A070EC05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D6A4ED7-0BF2-4659-A494-AD2E67234F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79B4A-32A8-4EF6-AC5E-6B07A070EC05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A4ED7-0BF2-4659-A494-AD2E67234F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79B4A-32A8-4EF6-AC5E-6B07A070EC05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A4ED7-0BF2-4659-A494-AD2E67234F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79B4A-32A8-4EF6-AC5E-6B07A070EC05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A4ED7-0BF2-4659-A494-AD2E67234F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79B4A-32A8-4EF6-AC5E-6B07A070EC05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A4ED7-0BF2-4659-A494-AD2E67234F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79B4A-32A8-4EF6-AC5E-6B07A070EC05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A4ED7-0BF2-4659-A494-AD2E67234F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79B4A-32A8-4EF6-AC5E-6B07A070EC05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D6A4ED7-0BF2-4659-A494-AD2E67234F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3B79B4A-32A8-4EF6-AC5E-6B07A070EC05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D6A4ED7-0BF2-4659-A494-AD2E67234F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3538">
              <a:tabLst>
                <a:tab pos="8520113" algn="r"/>
              </a:tabLst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On Representations  of  Abstract 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Groups </a:t>
            </a:r>
            <a:r>
              <a:rPr lang="cs-CZ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cs-CZ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Automo</a:t>
            </a:r>
            <a:r>
              <a:rPr lang="cs-CZ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phism</a:t>
            </a:r>
            <a:r>
              <a:rPr lang="cs-CZ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Groups of  Graphs.</a:t>
            </a:r>
            <a:b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Archil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Kipiani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Javakhishvili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Tbilisi State University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Winter School 2011</a:t>
            </a:r>
            <a:b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Hejnice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This research was supported by Rustaveli NSF </a:t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Grant-GNSF/ST 09_144_3-105</a:t>
            </a:r>
            <a:r>
              <a:rPr lang="ka-GE" sz="2400" dirty="0" smtClean="0">
                <a:solidFill>
                  <a:schemeClr val="tx1"/>
                </a:solidFill>
                <a:cs typeface="Times New Roman" pitchFamily="18" charset="0"/>
              </a:rPr>
              <a:t>  </a:t>
            </a:r>
            <a:endParaRPr lang="en-US" sz="27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979867"/>
            <a:ext cx="9144000" cy="587813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95250" tIns="95250" rIns="95250" bIns="95250" numCol="1" spcCol="1270" anchor="t" anchorCtr="0">
            <a:noAutofit/>
          </a:bodyPr>
          <a:lstStyle/>
          <a:p>
            <a:pPr marL="363538"/>
            <a:endParaRPr lang="en-US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908720"/>
          </a:xfrm>
          <a:prstGeom prst="rect">
            <a:avLst/>
          </a:prstGeom>
          <a:ln w="127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anchor="ctr" anchorCtr="0">
            <a:normAutofit/>
          </a:bodyPr>
          <a:lstStyle/>
          <a:p>
            <a:pPr marL="363538" lvl="0">
              <a:spcBef>
                <a:spcPct val="0"/>
              </a:spcBef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Problem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(S.Ulam,1960)</a:t>
            </a:r>
            <a:endParaRPr kumimoji="0" lang="en-US" sz="36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0" y="836713"/>
            <a:ext cx="9144000" cy="60212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anchor="t">
            <a:normAutofit/>
          </a:bodyPr>
          <a:lstStyle/>
          <a:p>
            <a:pPr marL="363538"/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Can we find, for every natural number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n,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363538"/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binary relation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  on a infinite set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  such</a:t>
            </a:r>
          </a:p>
          <a:p>
            <a:pPr marL="363538"/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that the structure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(E , B)  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has precisely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pPr marL="363538"/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automorphisms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marL="363538"/>
            <a:endParaRPr lang="en-US" sz="3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63538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Solved by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Kharazishvili,Kipiani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indicating 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</a:p>
          <a:p>
            <a:pPr marL="363538"/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role 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the Axiom of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Chois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901059"/>
            <a:ext cx="9144000" cy="595694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95250" tIns="95250" rIns="95250" bIns="95250" numCol="1" spcCol="1270" anchor="t" anchorCtr="0">
            <a:noAutofit/>
          </a:bodyPr>
          <a:lstStyle/>
          <a:p>
            <a:pPr marL="363538"/>
            <a:endParaRPr lang="en-US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9144000" cy="908720"/>
          </a:xfrm>
          <a:prstGeom prst="rect">
            <a:avLst/>
          </a:prstGeom>
          <a:ln w="127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anchor="ctr" anchorCtr="0">
            <a:normAutofit/>
          </a:bodyPr>
          <a:lstStyle/>
          <a:p>
            <a:pPr marL="363538" lvl="0">
              <a:spcBef>
                <a:spcPct val="0"/>
              </a:spcBef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Problem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B.Jonsson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, 1972)</a:t>
            </a:r>
            <a:endParaRPr kumimoji="0" lang="en-US" sz="36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0" y="836713"/>
            <a:ext cx="9144000" cy="60212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anchor="t">
            <a:normAutofit/>
          </a:bodyPr>
          <a:lstStyle/>
          <a:p>
            <a:pPr marL="363538"/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What is the cardinality of the set of all </a:t>
            </a:r>
          </a:p>
          <a:p>
            <a:pPr marL="363538"/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pairwise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non isomorphic undirected graphs,</a:t>
            </a:r>
          </a:p>
          <a:p>
            <a:pPr marL="363538"/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of the order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,  for each infinite cardinal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363538"/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32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olved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by C.M. Bang).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63538"/>
            <a:endParaRPr lang="en-US" sz="3600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3538"/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above theorem, it follows the solution 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</a:t>
            </a:r>
          </a:p>
          <a:p>
            <a:pPr marL="363538"/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stronger versions of each of the mentioned 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problems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3538"/>
            <a:endParaRPr lang="en-US" sz="3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63538"/>
            <a:endParaRPr lang="en-US" sz="3600" i="1" dirty="0">
              <a:latin typeface="Times New Roman" pitchFamily="18" charset="0"/>
              <a:cs typeface="Times New Roman" pitchFamily="18" charset="0"/>
            </a:endParaRPr>
          </a:p>
          <a:p>
            <a:pPr marL="363538"/>
            <a:endParaRPr lang="en-US" sz="3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908720"/>
            <a:ext cx="9144000" cy="594928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95250" tIns="95250" rIns="95250" bIns="95250" numCol="1" spcCol="1270" anchor="t" anchorCtr="0">
            <a:noAutofit/>
          </a:bodyPr>
          <a:lstStyle/>
          <a:p>
            <a:pPr marL="363538"/>
            <a:endParaRPr lang="en-US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9144000" cy="908720"/>
          </a:xfrm>
          <a:prstGeom prst="rect">
            <a:avLst/>
          </a:prstGeom>
          <a:ln w="127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anchor="ctr" anchorCtr="0">
            <a:normAutofit/>
          </a:bodyPr>
          <a:lstStyle/>
          <a:p>
            <a:pPr marL="363538" lvl="0">
              <a:spcBef>
                <a:spcPct val="0"/>
              </a:spcBef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Remark</a:t>
            </a:r>
            <a:endParaRPr kumimoji="0" lang="en-US" sz="36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0" y="836713"/>
            <a:ext cx="9144000" cy="60212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anchor="t">
            <a:normAutofit/>
          </a:bodyPr>
          <a:lstStyle/>
          <a:p>
            <a:pPr marL="363538"/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It is impossible to represent all infinite groups</a:t>
            </a:r>
          </a:p>
          <a:p>
            <a:pPr marL="363538"/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automorphism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groups of trees.</a:t>
            </a:r>
            <a:endParaRPr lang="en-US" sz="3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908720"/>
            <a:ext cx="9144000" cy="594928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95250" tIns="95250" rIns="95250" bIns="95250" numCol="1" spcCol="1270" anchor="t" anchorCtr="0">
            <a:noAutofit/>
          </a:bodyPr>
          <a:lstStyle/>
          <a:p>
            <a:pPr marL="363538"/>
            <a:endParaRPr lang="en-US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85231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9144000" cy="908720"/>
          </a:xfrm>
          <a:prstGeom prst="rect">
            <a:avLst/>
          </a:prstGeom>
          <a:ln w="127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anchor="ctr" anchorCtr="0">
            <a:normAutofit/>
          </a:bodyPr>
          <a:lstStyle/>
          <a:p>
            <a:pPr marL="363538"/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roblem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1.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0" y="908720"/>
            <a:ext cx="9144000" cy="60212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anchor="t">
            <a:normAutofit/>
          </a:bodyPr>
          <a:lstStyle/>
          <a:p>
            <a:pPr marL="363538"/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Clearly, some infinite groups can be</a:t>
            </a:r>
          </a:p>
          <a:p>
            <a:pPr marL="363538"/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represented as 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automorphism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groups of a</a:t>
            </a:r>
          </a:p>
          <a:p>
            <a:pPr marL="363538"/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graph whose cardinality is less than the </a:t>
            </a:r>
          </a:p>
          <a:p>
            <a:pPr marL="363538"/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cardinality of the initial group. Give a </a:t>
            </a:r>
          </a:p>
          <a:p>
            <a:pPr marL="363538"/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characterization of such groups.</a:t>
            </a:r>
          </a:p>
          <a:p>
            <a:pPr marL="363538"/>
            <a:endParaRPr lang="en-US" sz="3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836712"/>
            <a:ext cx="9144000" cy="602128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95250" tIns="95250" rIns="95250" bIns="95250" numCol="1" spcCol="1270" anchor="t" anchorCtr="0">
            <a:noAutofit/>
          </a:bodyPr>
          <a:lstStyle/>
          <a:p>
            <a:pPr marL="363538"/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908720"/>
          </a:xfrm>
          <a:prstGeom prst="rect">
            <a:avLst/>
          </a:prstGeom>
          <a:ln w="127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anchor="ctr" anchorCtr="0">
            <a:normAutofit/>
          </a:bodyPr>
          <a:lstStyle/>
          <a:p>
            <a:pPr marL="363538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Problem 2.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0" y="836713"/>
            <a:ext cx="9144000" cy="60212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anchor="t">
            <a:normAutofit/>
          </a:bodyPr>
          <a:lstStyle/>
          <a:p>
            <a:pPr marL="363538"/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be an infinite cardinal. Give a </a:t>
            </a:r>
          </a:p>
          <a:p>
            <a:pPr marL="363538"/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characterization of all groups of cardinality</a:t>
            </a:r>
          </a:p>
          <a:p>
            <a:pPr marL="363538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which admit representation as the </a:t>
            </a:r>
          </a:p>
          <a:p>
            <a:pPr marL="363538"/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automorphisms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group of a graph of</a:t>
            </a:r>
          </a:p>
          <a:p>
            <a:pPr marL="363538"/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cardinality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363538"/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979867"/>
            <a:ext cx="9144000" cy="587813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95250" tIns="95250" rIns="95250" bIns="95250" numCol="1" spcCol="1270" anchor="t" anchorCtr="0">
            <a:noAutofit/>
          </a:bodyPr>
          <a:lstStyle/>
          <a:p>
            <a:pPr marL="363538" lvl="0">
              <a:buClr>
                <a:schemeClr val="accent6">
                  <a:lumMod val="20000"/>
                  <a:lumOff val="80000"/>
                </a:schemeClr>
              </a:buClr>
              <a:buFont typeface="Arial" pitchFamily="34" charset="0"/>
              <a:buChar char="•"/>
            </a:pPr>
            <a:endParaRPr lang="en-US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0"/>
            <a:ext cx="9144000" cy="908720"/>
          </a:xfrm>
          <a:prstGeom prst="rect">
            <a:avLst/>
          </a:prstGeom>
          <a:ln w="127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anchor="ctr" anchorCtr="0">
            <a:normAutofit/>
          </a:bodyPr>
          <a:lstStyle/>
          <a:p>
            <a:pPr marL="363538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Problem 3.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0" y="836713"/>
            <a:ext cx="9144000" cy="60212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anchor="t">
            <a:normAutofit/>
          </a:bodyPr>
          <a:lstStyle/>
          <a:p>
            <a:pPr marL="363538" lvl="0">
              <a:buClr>
                <a:schemeClr val="accent6">
                  <a:lumMod val="20000"/>
                  <a:lumOff val="80000"/>
                </a:schemeClr>
              </a:buClr>
              <a:buFont typeface="Arial" pitchFamily="34" charset="0"/>
              <a:buChar char="•"/>
            </a:pP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Characterize all groups of cardinality of</a:t>
            </a:r>
          </a:p>
          <a:p>
            <a:pPr marL="363538" lvl="0">
              <a:buClr>
                <a:schemeClr val="accent6">
                  <a:lumMod val="20000"/>
                  <a:lumOff val="80000"/>
                </a:schemeClr>
              </a:buClr>
              <a:buFont typeface="Arial" pitchFamily="34" charset="0"/>
              <a:buChar char="•"/>
            </a:pP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the continuum, which can be represented as</a:t>
            </a:r>
          </a:p>
          <a:p>
            <a:pPr marL="363538" lvl="0">
              <a:buClr>
                <a:schemeClr val="accent6">
                  <a:lumMod val="20000"/>
                  <a:lumOff val="80000"/>
                </a:schemeClr>
              </a:buClr>
              <a:buFont typeface="Arial" pitchFamily="34" charset="0"/>
              <a:buChar char="•"/>
            </a:pP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automorphism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groups of some countable </a:t>
            </a:r>
          </a:p>
          <a:p>
            <a:pPr marL="363538" lvl="0">
              <a:buClr>
                <a:schemeClr val="accent6">
                  <a:lumMod val="20000"/>
                  <a:lumOff val="80000"/>
                </a:schemeClr>
              </a:buClr>
              <a:buFont typeface="Arial" pitchFamily="34" charset="0"/>
              <a:buChar char="•"/>
            </a:pP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graph.</a:t>
            </a:r>
            <a:endParaRPr lang="en-US" sz="3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979867"/>
            <a:ext cx="9144000" cy="587813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95250" tIns="95250" rIns="95250" bIns="95250" numCol="1" spcCol="1270" anchor="t" anchorCtr="0">
            <a:noAutofit/>
          </a:bodyPr>
          <a:lstStyle/>
          <a:p>
            <a:pPr marL="987425" lvl="0">
              <a:buClr>
                <a:schemeClr val="accent6">
                  <a:lumMod val="20000"/>
                  <a:lumOff val="80000"/>
                </a:schemeClr>
              </a:buClr>
            </a:pPr>
            <a:endParaRPr lang="en-US" sz="4800" b="1" i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908720"/>
          </a:xfrm>
          <a:prstGeom prst="rect">
            <a:avLst/>
          </a:prstGeom>
          <a:ln w="127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anchor="ctr" anchorCtr="0">
            <a:normAutofit/>
          </a:bodyPr>
          <a:lstStyle/>
          <a:p>
            <a:pPr marL="363538"/>
            <a:endParaRPr lang="en-US" sz="4400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0" y="836713"/>
            <a:ext cx="9144000" cy="60212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anchor="t">
            <a:normAutofit/>
          </a:bodyPr>
          <a:lstStyle/>
          <a:p>
            <a:pPr marL="987425" lvl="0">
              <a:buClr>
                <a:schemeClr val="accent6">
                  <a:lumMod val="20000"/>
                  <a:lumOff val="80000"/>
                </a:schemeClr>
              </a:buClr>
            </a:pPr>
            <a:endParaRPr lang="en-US" sz="4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987425" lvl="0">
              <a:buClr>
                <a:schemeClr val="accent6">
                  <a:lumMod val="20000"/>
                  <a:lumOff val="80000"/>
                </a:schemeClr>
              </a:buClr>
            </a:pPr>
            <a:endParaRPr lang="en-US" sz="4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987425" lvl="0">
              <a:buClr>
                <a:schemeClr val="accent6">
                  <a:lumMod val="20000"/>
                  <a:lumOff val="80000"/>
                </a:schemeClr>
              </a:buClr>
            </a:pPr>
            <a:endParaRPr lang="en-US" sz="4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987425" lvl="0">
              <a:buClr>
                <a:schemeClr val="accent6">
                  <a:lumMod val="20000"/>
                  <a:lumOff val="80000"/>
                </a:schemeClr>
              </a:buClr>
            </a:pPr>
            <a:r>
              <a:rPr lang="en-US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Thank you for your attention !</a:t>
            </a:r>
            <a:endParaRPr lang="en-US" sz="4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363538" lvl="0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Terminology :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836712"/>
            <a:ext cx="9144000" cy="6021288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marL="360363" indent="-11113">
              <a:buNone/>
            </a:pP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Under the term “graph” we mean an undirected, finite or infinite, graph;   </a:t>
            </a:r>
          </a:p>
          <a:p>
            <a:pPr marL="360363" indent="-11113">
              <a:buNone/>
            </a:pP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● Tree is a acyclic connected graph;</a:t>
            </a:r>
          </a:p>
          <a:p>
            <a:pPr marL="360363" indent="-11113">
              <a:buNone/>
            </a:pP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● The symbol   </a:t>
            </a:r>
            <a:r>
              <a:rPr lang="en-US" sz="3600" dirty="0" smtClean="0"/>
              <a:t>≅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 denotes an isomorphism relation, between algebraic structures.</a:t>
            </a:r>
            <a:endParaRPr lang="en-US" sz="3600" i="1" dirty="0">
              <a:latin typeface="Times New Roman" pitchFamily="18" charset="0"/>
              <a:cs typeface="Times New Roman" pitchFamily="18" charset="0"/>
            </a:endParaRPr>
          </a:p>
          <a:p>
            <a:pPr marL="360363" indent="-11113">
              <a:buNone/>
            </a:pPr>
            <a:endParaRPr lang="en-US" sz="3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144000" cy="882693"/>
            <a:chOff x="0" y="0"/>
            <a:chExt cx="9144000" cy="882693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852319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Rectangle 5"/>
            <p:cNvSpPr/>
            <p:nvPr/>
          </p:nvSpPr>
          <p:spPr>
            <a:xfrm>
              <a:off x="0" y="30374"/>
              <a:ext cx="9144000" cy="852319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marL="363538" lvl="0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dirty="0" smtClean="0">
                  <a:latin typeface="Times New Roman" pitchFamily="18" charset="0"/>
                  <a:cs typeface="Times New Roman" pitchFamily="18" charset="0"/>
                </a:rPr>
                <a:t>Problem</a:t>
              </a:r>
              <a:r>
                <a:rPr lang="en-US" sz="3600" i="1" dirty="0" smtClean="0">
                  <a:latin typeface="Times New Roman" pitchFamily="18" charset="0"/>
                  <a:cs typeface="Times New Roman" pitchFamily="18" charset="0"/>
                </a:rPr>
                <a:t>  (D.König,1936).</a:t>
              </a:r>
              <a:endParaRPr lang="en-US" sz="36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" name="Content Placeholder 2"/>
          <p:cNvSpPr txBox="1">
            <a:spLocks/>
          </p:cNvSpPr>
          <p:nvPr/>
        </p:nvSpPr>
        <p:spPr>
          <a:xfrm>
            <a:off x="0" y="836712"/>
            <a:ext cx="9144000" cy="60212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anchor="t">
            <a:normAutofit/>
          </a:bodyPr>
          <a:lstStyle/>
          <a:p>
            <a:pPr marL="363538" defTabSz="711200">
              <a:tabLst>
                <a:tab pos="0" algn="ctr"/>
              </a:tabLst>
            </a:pP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Whether for any abstract group there </a:t>
            </a:r>
          </a:p>
          <a:p>
            <a:pPr marL="363538" defTabSz="711200">
              <a:tabLst>
                <a:tab pos="0" algn="ctr"/>
              </a:tabLst>
            </a:pP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exists a graph whose 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automorphisms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363538" defTabSz="711200">
              <a:tabLst>
                <a:tab pos="0" algn="ctr"/>
              </a:tabLst>
            </a:pP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group is isomorphic to the given abstract</a:t>
            </a:r>
          </a:p>
          <a:p>
            <a:pPr marL="363538" defTabSz="711200">
              <a:tabLst>
                <a:tab pos="0" algn="ctr"/>
              </a:tabLst>
            </a:pP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group? </a:t>
            </a:r>
            <a:endParaRPr lang="cs-CZ" sz="3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63538" defTabSz="711200">
              <a:tabLst>
                <a:tab pos="0" algn="ctr"/>
              </a:tabLst>
            </a:pPr>
            <a:endParaRPr lang="cs-CZ" sz="3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3538" defTabSz="711200">
              <a:tabLst>
                <a:tab pos="0" algn="ctr"/>
              </a:tabLst>
            </a:pP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problem has been solved positively, by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Frucht</a:t>
            </a:r>
            <a:endParaRPr lang="en-US" sz="28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3538" defTabSz="711200">
              <a:tabLst>
                <a:tab pos="0" algn="ctr"/>
              </a:tabLst>
            </a:pP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1938) and </a:t>
            </a:r>
            <a:r>
              <a:rPr lang="en-US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Sabidussi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finite and for 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infinite</a:t>
            </a:r>
          </a:p>
          <a:p>
            <a:pPr marL="363538" defTabSz="711200">
              <a:tabLst>
                <a:tab pos="0" algn="ctr"/>
              </a:tabLst>
            </a:pP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groups respectively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63538" defTabSz="711200">
              <a:tabLst>
                <a:tab pos="0" algn="ctr"/>
              </a:tabLst>
            </a:pP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9144000" cy="852319"/>
            <a:chOff x="0" y="0"/>
            <a:chExt cx="9144000" cy="852319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9" name="Rectangle 8"/>
            <p:cNvSpPr/>
            <p:nvPr/>
          </p:nvSpPr>
          <p:spPr>
            <a:xfrm>
              <a:off x="0" y="0"/>
              <a:ext cx="9144000" cy="852319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0" y="0"/>
              <a:ext cx="9144000" cy="852319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marL="363538" lvl="0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dirty="0" smtClean="0">
                  <a:latin typeface="Times New Roman" pitchFamily="18" charset="0"/>
                  <a:cs typeface="Times New Roman" pitchFamily="18" charset="0"/>
                </a:rPr>
                <a:t>Theorem </a:t>
              </a:r>
              <a:r>
                <a:rPr lang="en-US" sz="3600" i="1" dirty="0" smtClean="0">
                  <a:latin typeface="Times New Roman" pitchFamily="18" charset="0"/>
                  <a:cs typeface="Times New Roman" pitchFamily="18" charset="0"/>
                </a:rPr>
                <a:t>(G.Sabidussi,1960).</a:t>
              </a:r>
              <a:r>
                <a:rPr lang="en-US" sz="4000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4000" i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0" y="836712"/>
            <a:ext cx="9144000" cy="60212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anchor="t">
            <a:normAutofit/>
          </a:bodyPr>
          <a:lstStyle/>
          <a:p>
            <a:pPr marL="363538" defTabSz="711200">
              <a:tabLst>
                <a:tab pos="0" algn="ctr"/>
              </a:tabLst>
            </a:pP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be any group, and let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κ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 be a cardinal.</a:t>
            </a:r>
          </a:p>
          <a:p>
            <a:pPr marL="363538" defTabSz="711200">
              <a:tabLst>
                <a:tab pos="0" algn="ctr"/>
              </a:tabLst>
            </a:pP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Then there exists a connected graph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  such</a:t>
            </a:r>
          </a:p>
          <a:p>
            <a:pPr marL="363538" defTabSz="711200">
              <a:tabLst>
                <a:tab pos="0" algn="ctr"/>
              </a:tabLst>
            </a:pP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that (i)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Aut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(X) </a:t>
            </a:r>
            <a:r>
              <a:rPr lang="en-US" sz="3600" dirty="0" smtClean="0"/>
              <a:t>≅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G,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(ii) X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has at least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363538" defTabSz="711200">
              <a:tabLst>
                <a:tab pos="0" algn="ctr"/>
              </a:tabLst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κ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vertices.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63538" defTabSz="711200">
              <a:tabLst>
                <a:tab pos="0" algn="ctr"/>
              </a:tabLst>
            </a:pPr>
            <a:endParaRPr lang="cs-CZ" sz="3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3538" defTabSz="711200">
              <a:tabLst>
                <a:tab pos="0" algn="ctr"/>
              </a:tabLst>
            </a:pPr>
            <a:r>
              <a:rPr lang="en-US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general, similar problems of representation of </a:t>
            </a:r>
            <a:endParaRPr lang="en-US" sz="32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3538" defTabSz="711200">
              <a:tabLst>
                <a:tab pos="0" algn="ctr"/>
              </a:tabLst>
            </a:pPr>
            <a:r>
              <a:rPr lang="en-US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groups, requires the consideration of some set, </a:t>
            </a:r>
            <a:endParaRPr lang="en-US" sz="32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3538" defTabSz="711200">
              <a:tabLst>
                <a:tab pos="0" algn="ctr"/>
              </a:tabLst>
            </a:pPr>
            <a:r>
              <a:rPr lang="en-US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whose 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cardinality is strictly greater than the </a:t>
            </a:r>
            <a:endParaRPr lang="en-US" sz="32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3538" defTabSz="711200">
              <a:tabLst>
                <a:tab pos="0" algn="ctr"/>
              </a:tabLst>
            </a:pPr>
            <a:r>
              <a:rPr lang="en-US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cardinality 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the original group.</a:t>
            </a:r>
          </a:p>
          <a:p>
            <a:pPr marL="363538" defTabSz="711200">
              <a:tabLst>
                <a:tab pos="0" algn="ctr"/>
              </a:tabLst>
            </a:pPr>
            <a:endParaRPr lang="en-US" sz="3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63538" defTabSz="711200">
              <a:tabLst>
                <a:tab pos="0" algn="ctr"/>
              </a:tabLst>
            </a:pPr>
            <a:endParaRPr lang="en-US" sz="3600" i="1" dirty="0">
              <a:latin typeface="Times New Roman" pitchFamily="18" charset="0"/>
              <a:cs typeface="Times New Roman" pitchFamily="18" charset="0"/>
            </a:endParaRPr>
          </a:p>
          <a:p>
            <a:pPr marL="363538" defTabSz="711200">
              <a:tabLst>
                <a:tab pos="0" algn="ctr"/>
              </a:tabLst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836712"/>
            <a:ext cx="9144000" cy="602128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95250" tIns="95250" rIns="95250" bIns="95250" numCol="1" spcCol="1270" anchor="t" anchorCtr="0">
            <a:noAutofit/>
          </a:bodyPr>
          <a:lstStyle/>
          <a:p>
            <a:pPr marL="363538"/>
            <a:endParaRPr lang="en-US" sz="36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9144000" cy="852319"/>
            <a:chOff x="0" y="0"/>
            <a:chExt cx="9144000" cy="852319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852319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0" y="0"/>
              <a:ext cx="9144000" cy="852319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marL="363538" lvl="0" algn="l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en-US" sz="3600" b="1" kern="1200" dirty="0" smtClean="0">
                  <a:latin typeface="Times New Roman" pitchFamily="18" charset="0"/>
                  <a:cs typeface="Times New Roman" pitchFamily="18" charset="0"/>
                </a:rPr>
                <a:t>ote</a:t>
              </a:r>
              <a:endParaRPr lang="en-US" sz="36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" name="Content Placeholder 2"/>
          <p:cNvSpPr txBox="1">
            <a:spLocks/>
          </p:cNvSpPr>
          <p:nvPr/>
        </p:nvSpPr>
        <p:spPr>
          <a:xfrm>
            <a:off x="0" y="836713"/>
            <a:ext cx="9144000" cy="60212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anchor="t">
            <a:normAutofit/>
          </a:bodyPr>
          <a:lstStyle/>
          <a:p>
            <a:pPr marL="363538"/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The graph of 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Sabidussi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has the cardinality</a:t>
            </a:r>
          </a:p>
          <a:p>
            <a:pPr marL="363538"/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strictly greater than the cardinality of an</a:t>
            </a:r>
          </a:p>
          <a:p>
            <a:pPr marL="363538"/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initial group.</a:t>
            </a:r>
            <a:r>
              <a:rPr lang="cs-CZ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63538"/>
            <a:endParaRPr lang="cs-CZ" sz="3600" i="1" dirty="0">
              <a:latin typeface="Times New Roman" pitchFamily="18" charset="0"/>
              <a:cs typeface="Times New Roman" pitchFamily="18" charset="0"/>
            </a:endParaRPr>
          </a:p>
          <a:p>
            <a:pPr marL="363538"/>
            <a:endParaRPr lang="en-US" sz="3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786951"/>
            <a:ext cx="9144000" cy="607104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95250" tIns="95250" rIns="95250" bIns="95250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500" kern="1200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9144000" cy="852319"/>
            <a:chOff x="0" y="0"/>
            <a:chExt cx="9144000" cy="852319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852319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0" y="0"/>
              <a:ext cx="9144000" cy="852319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marL="363538" lvl="0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dirty="0" smtClean="0">
                  <a:latin typeface="Times New Roman" pitchFamily="18" charset="0"/>
                  <a:cs typeface="Times New Roman" pitchFamily="18" charset="0"/>
                </a:rPr>
                <a:t>Question</a:t>
              </a:r>
              <a:endParaRPr lang="en-US" sz="36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0" y="908720"/>
            <a:ext cx="9144000" cy="594928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95250" tIns="95250" rIns="95250" bIns="95250" numCol="1" spcCol="1270" anchor="t" anchorCtr="0">
            <a:noAutofit/>
          </a:bodyPr>
          <a:lstStyle/>
          <a:p>
            <a:pPr marL="363538"/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Is there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graph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600" i="1" baseline="-25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of  cardinality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  <a:sym typeface="Symbol"/>
              </a:rPr>
              <a:t>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G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  <a:sym typeface="Symbol"/>
              </a:rPr>
              <a:t>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such that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Aut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(H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 ≈ G,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for any infinite group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0" y="782949"/>
            <a:ext cx="9144000" cy="60212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anchor="t">
            <a:normAutofit/>
          </a:bodyPr>
          <a:lstStyle/>
          <a:p>
            <a:pPr marL="363538"/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Is there a graph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600" i="1" baseline="-25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of  cardinality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  <a:sym typeface="Symbol"/>
              </a:rPr>
              <a:t>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G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  <a:sym typeface="Symbol"/>
              </a:rPr>
              <a:t>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such</a:t>
            </a:r>
          </a:p>
          <a:p>
            <a:pPr marL="363538"/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Aut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(H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600" dirty="0" smtClean="0"/>
              <a:t>≅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G,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for any infinite group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marL="363538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363538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similar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question concerning groups representations, by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automorphism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groups of a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inary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relation of the same power, was posed by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Stoller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pPr marL="363538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363538"/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979865"/>
            <a:ext cx="9144000" cy="587813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95250" tIns="95250" rIns="95250" bIns="95250" numCol="1" spcCol="1270" anchor="t" anchorCtr="0">
            <a:noAutofit/>
          </a:bodyPr>
          <a:lstStyle/>
          <a:p>
            <a:pPr marL="363538" lvl="0" indent="-1588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tabLst>
                <a:tab pos="8069263" algn="r"/>
              </a:tabLst>
            </a:pPr>
            <a:endParaRPr lang="en-US" sz="3600" i="1" kern="1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9144000" cy="852319"/>
            <a:chOff x="0" y="0"/>
            <a:chExt cx="9144000" cy="852319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852319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0" y="0"/>
              <a:ext cx="9144000" cy="8523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marL="363538" lvl="0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dirty="0" smtClean="0">
                  <a:latin typeface="Times New Roman" pitchFamily="18" charset="0"/>
                  <a:cs typeface="Times New Roman" pitchFamily="18" charset="0"/>
                </a:rPr>
                <a:t>Problem</a:t>
              </a:r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i="1" dirty="0" smtClean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3600" i="1" dirty="0" err="1" smtClean="0">
                  <a:latin typeface="Times New Roman" pitchFamily="18" charset="0"/>
                  <a:cs typeface="Times New Roman" pitchFamily="18" charset="0"/>
                </a:rPr>
                <a:t>G.Stoller</a:t>
              </a:r>
              <a:r>
                <a:rPr lang="en-US" sz="3600" i="1" dirty="0" smtClean="0">
                  <a:latin typeface="Times New Roman" pitchFamily="18" charset="0"/>
                  <a:cs typeface="Times New Roman" pitchFamily="18" charset="0"/>
                </a:rPr>
                <a:t> 1976) </a:t>
              </a:r>
              <a:endParaRPr lang="en-US" sz="3600" b="1" i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" name="Content Placeholder 2"/>
          <p:cNvSpPr txBox="1">
            <a:spLocks/>
          </p:cNvSpPr>
          <p:nvPr/>
        </p:nvSpPr>
        <p:spPr>
          <a:xfrm>
            <a:off x="0" y="836713"/>
            <a:ext cx="9144000" cy="60212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anchor="t">
            <a:normAutofit/>
          </a:bodyPr>
          <a:lstStyle/>
          <a:p>
            <a:pPr marL="363538" indent="-1588">
              <a:tabLst>
                <a:tab pos="8069263" algn="r"/>
              </a:tabLst>
            </a:pP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(G,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○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is an infinite group. Is there a binary</a:t>
            </a:r>
          </a:p>
          <a:p>
            <a:pPr marL="363538" indent="-1588">
              <a:tabLst>
                <a:tab pos="8069263" algn="r"/>
              </a:tabLst>
            </a:pPr>
            <a:r>
              <a:rPr lang="cs-CZ" sz="3600" i="1" dirty="0" err="1" smtClean="0">
                <a:latin typeface="Times New Roman" pitchFamily="18" charset="0"/>
                <a:cs typeface="Times New Roman" pitchFamily="18" charset="0"/>
              </a:rPr>
              <a:t>relation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 on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, such that the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Aut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(G,B)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is</a:t>
            </a:r>
          </a:p>
          <a:p>
            <a:pPr marL="363538" indent="-1588">
              <a:tabLst>
                <a:tab pos="8069263" algn="r"/>
              </a:tabLst>
            </a:pP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isomorphic to the group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(G,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○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)?</a:t>
            </a:r>
          </a:p>
          <a:p>
            <a:pPr marL="363538" indent="-1588">
              <a:tabLst>
                <a:tab pos="8069263" algn="r"/>
              </a:tabLst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marL="363538" indent="-1588">
              <a:tabLst>
                <a:tab pos="8069263" algn="r"/>
              </a:tabLst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 positive solution </a:t>
            </a:r>
            <a:r>
              <a:rPr lang="cs-CZ" sz="2800" i="1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Stoller’s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question was </a:t>
            </a:r>
          </a:p>
          <a:p>
            <a:pPr marL="363538" indent="-1588">
              <a:tabLst>
                <a:tab pos="8069263" algn="r"/>
              </a:tabLst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given in the following theorem.</a:t>
            </a:r>
          </a:p>
          <a:p>
            <a:pPr marL="363538" lvl="0" indent="-1588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tabLst>
                <a:tab pos="8069263" algn="r"/>
              </a:tabLst>
            </a:pP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908720"/>
            <a:ext cx="9144000" cy="594928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95250" tIns="95250" rIns="95250" bIns="95250" numCol="1" spcCol="1270" anchor="t" anchorCtr="0">
            <a:noAutofit/>
          </a:bodyPr>
          <a:lstStyle/>
          <a:p>
            <a:pPr marL="363538" lvl="0">
              <a:buClr>
                <a:schemeClr val="accent6">
                  <a:lumMod val="20000"/>
                  <a:lumOff val="80000"/>
                </a:schemeClr>
              </a:buClr>
              <a:buFont typeface="Arial" pitchFamily="34" charset="0"/>
              <a:buChar char="•"/>
            </a:pPr>
            <a:endParaRPr lang="en-US" sz="36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9144000" cy="852319"/>
            <a:chOff x="0" y="0"/>
            <a:chExt cx="9144000" cy="852319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852319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0" y="0"/>
              <a:ext cx="9144000" cy="8523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marL="363538" lvl="0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dirty="0" smtClean="0">
                  <a:latin typeface="Times New Roman" pitchFamily="18" charset="0"/>
                  <a:cs typeface="Times New Roman" pitchFamily="18" charset="0"/>
                </a:rPr>
                <a:t>Theorem</a:t>
              </a:r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i="1" dirty="0" smtClean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3600" i="1" dirty="0" err="1" smtClean="0">
                  <a:latin typeface="Times New Roman" pitchFamily="18" charset="0"/>
                  <a:cs typeface="Times New Roman" pitchFamily="18" charset="0"/>
                </a:rPr>
                <a:t>A.B.Kharazishvili</a:t>
              </a:r>
              <a:r>
                <a:rPr lang="en-US" sz="3600" i="1" dirty="0" smtClean="0">
                  <a:latin typeface="Times New Roman" pitchFamily="18" charset="0"/>
                  <a:cs typeface="Times New Roman" pitchFamily="18" charset="0"/>
                </a:rPr>
                <a:t> 1981)</a:t>
              </a:r>
              <a:endParaRPr lang="en-US" sz="3600" b="1" i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" name="Content Placeholder 2"/>
          <p:cNvSpPr txBox="1">
            <a:spLocks/>
          </p:cNvSpPr>
          <p:nvPr/>
        </p:nvSpPr>
        <p:spPr>
          <a:xfrm>
            <a:off x="0" y="836713"/>
            <a:ext cx="9144000" cy="60212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anchor="t">
            <a:normAutofit/>
          </a:bodyPr>
          <a:lstStyle/>
          <a:p>
            <a:pPr marL="363538" lvl="0">
              <a:buClr>
                <a:schemeClr val="accent6">
                  <a:lumMod val="20000"/>
                  <a:lumOff val="80000"/>
                </a:schemeClr>
              </a:buClr>
              <a:buFont typeface="Arial" pitchFamily="34" charset="0"/>
              <a:buChar char="•"/>
            </a:pP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If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 is any infinite cardinal number, and</a:t>
            </a:r>
          </a:p>
          <a:p>
            <a:pPr marL="363538" lvl="0">
              <a:buClr>
                <a:schemeClr val="accent6">
                  <a:lumMod val="20000"/>
                  <a:lumOff val="80000"/>
                </a:schemeClr>
              </a:buClr>
              <a:buFont typeface="Arial" pitchFamily="34" charset="0"/>
              <a:buChar char="•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 is a group which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  <a:sym typeface="Symbol"/>
              </a:rPr>
              <a:t>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  <a:sym typeface="Symbol"/>
              </a:rPr>
              <a:t>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, then there exist</a:t>
            </a:r>
          </a:p>
          <a:p>
            <a:pPr marL="363538" lvl="0">
              <a:buClr>
                <a:schemeClr val="accent6">
                  <a:lumMod val="20000"/>
                  <a:lumOff val="80000"/>
                </a:schemeClr>
              </a:buClr>
              <a:buFont typeface="Arial" pitchFamily="34" charset="0"/>
              <a:buChar char="•"/>
            </a:pP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a set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G 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of cardinality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 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and a binary</a:t>
            </a:r>
          </a:p>
          <a:p>
            <a:pPr marL="363538" lvl="0">
              <a:buClr>
                <a:schemeClr val="accent6">
                  <a:lumMod val="20000"/>
                  <a:lumOff val="80000"/>
                </a:schemeClr>
              </a:buClr>
              <a:buFont typeface="Arial" pitchFamily="34" charset="0"/>
              <a:buChar char="•"/>
            </a:pP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relation 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   on the set 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, such that the</a:t>
            </a:r>
          </a:p>
          <a:p>
            <a:pPr marL="363538" lvl="0">
              <a:buClr>
                <a:schemeClr val="accent6">
                  <a:lumMod val="20000"/>
                  <a:lumOff val="80000"/>
                </a:schemeClr>
              </a:buClr>
              <a:buFont typeface="Arial" pitchFamily="34" charset="0"/>
              <a:buChar char="•"/>
            </a:pP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group of all 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automorphisms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of the structure </a:t>
            </a:r>
          </a:p>
          <a:p>
            <a:pPr marL="363538" lvl="0">
              <a:buClr>
                <a:schemeClr val="accent6">
                  <a:lumMod val="20000"/>
                  <a:lumOff val="80000"/>
                </a:schemeClr>
              </a:buClr>
              <a:buFont typeface="Arial" pitchFamily="34" charset="0"/>
              <a:buChar char="•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(E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and the group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 are isomorphic.</a:t>
            </a:r>
          </a:p>
          <a:p>
            <a:pPr marL="363538" lvl="0">
              <a:buClr>
                <a:schemeClr val="accent6">
                  <a:lumMod val="20000"/>
                  <a:lumOff val="80000"/>
                </a:schemeClr>
              </a:buClr>
              <a:buFont typeface="Arial" pitchFamily="34" charset="0"/>
              <a:buChar char="•"/>
            </a:pPr>
            <a:endParaRPr lang="en-US" sz="36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363538"/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Theorem</a:t>
            </a:r>
            <a:endParaRPr lang="en-US" sz="36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0" y="836713"/>
            <a:ext cx="9144000" cy="60212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anchor="t">
            <a:normAutofit/>
          </a:bodyPr>
          <a:lstStyle/>
          <a:p>
            <a:pPr marL="363538">
              <a:tabLst>
                <a:tab pos="174625" algn="l"/>
              </a:tabLst>
            </a:pP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Let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 be any infinite cardinal and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G 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be any</a:t>
            </a:r>
          </a:p>
          <a:p>
            <a:pPr marL="363538">
              <a:tabLst>
                <a:tab pos="174625" algn="l"/>
              </a:tabLst>
            </a:pP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group with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  <a:sym typeface="Symbol"/>
              </a:rPr>
              <a:t>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  <a:sym typeface="Symbol"/>
              </a:rPr>
              <a:t>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  <a:sym typeface="Symbol"/>
              </a:rPr>
              <a:t>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Then there exist a family</a:t>
            </a:r>
          </a:p>
          <a:p>
            <a:pPr marL="363538">
              <a:tabLst>
                <a:tab pos="174625" algn="l"/>
              </a:tabLst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{H 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such that, for each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i="1" dirty="0" err="1" smtClean="0">
                <a:latin typeface="Times New Roman" pitchFamily="18" charset="0"/>
                <a:cs typeface="Times New Roman" pitchFamily="18" charset="0"/>
              </a:rPr>
              <a:t>different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i,j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63538">
              <a:buFont typeface="Arial" pitchFamily="34" charset="0"/>
              <a:buChar char="•"/>
              <a:tabLst>
                <a:tab pos="174625" algn="l"/>
              </a:tabLst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H 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is connected graph;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363538">
              <a:buFont typeface="Arial" pitchFamily="34" charset="0"/>
              <a:buChar char="•"/>
              <a:tabLst>
                <a:tab pos="174625" algn="l"/>
              </a:tabLst>
            </a:pP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 non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( H 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/>
              <a:t>≅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H 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j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363538">
              <a:buFont typeface="Arial" pitchFamily="34" charset="0"/>
              <a:buChar char="•"/>
              <a:tabLst>
                <a:tab pos="174625" algn="l"/>
              </a:tabLst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  <a:sym typeface="Symbol"/>
              </a:rPr>
              <a:t>  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H </a:t>
            </a:r>
            <a:r>
              <a:rPr lang="en-US" sz="3600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  <a:sym typeface="Symbol"/>
              </a:rPr>
              <a:t>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63538">
              <a:buFont typeface="Arial" pitchFamily="34" charset="0"/>
              <a:buChar char="•"/>
              <a:tabLst>
                <a:tab pos="174625" algn="l"/>
              </a:tabLst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  <a:sym typeface="Symbol"/>
              </a:rPr>
              <a:t>  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  <a:sym typeface="Symbol"/>
              </a:rPr>
              <a:t>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=2 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63538">
              <a:buFont typeface="Arial" pitchFamily="34" charset="0"/>
              <a:buChar char="•"/>
              <a:tabLst>
                <a:tab pos="174625" algn="l"/>
              </a:tabLst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Aut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( H 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600" dirty="0" smtClean="0"/>
              <a:t>≅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G.</a:t>
            </a:r>
          </a:p>
          <a:p>
            <a:pPr marL="363538">
              <a:tabLst>
                <a:tab pos="174625" algn="l"/>
              </a:tabLst>
            </a:pPr>
            <a:endParaRPr lang="en-US" sz="28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3538">
              <a:tabLst>
                <a:tab pos="174625" algn="l"/>
              </a:tabLst>
            </a:pP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version of 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solution</a:t>
            </a:r>
            <a:r>
              <a:rPr lang="cs-CZ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König's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problem has close </a:t>
            </a:r>
            <a:endParaRPr lang="en-US" sz="28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3538">
              <a:tabLst>
                <a:tab pos="174625" algn="l"/>
              </a:tabLst>
            </a:pP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connections 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with other combinatorial 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questions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63538">
              <a:tabLst>
                <a:tab pos="174625" algn="l"/>
              </a:tabLst>
            </a:pP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950</TotalTime>
  <Words>711</Words>
  <Application>Microsoft Office PowerPoint</Application>
  <PresentationFormat>Předvádění na obrazovce (4:3)</PresentationFormat>
  <Paragraphs>105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Equity</vt:lpstr>
      <vt:lpstr>On Representations  of  Abstract Groups  as Automorphism Groups of  Graphs.  Archil Kipiani   Iv. Javakhishvili Tbilisi State University   Winter School 2011 Hejnice   This research was supported by Rustaveli NSF  Grant-GNSF/ST 09_144_3-105  </vt:lpstr>
      <vt:lpstr>Terminology :</vt:lpstr>
      <vt:lpstr>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Theorem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</vt:lpstr>
      <vt:lpstr>Prezentace aplikace PowerPoint</vt:lpstr>
    </vt:vector>
  </TitlesOfParts>
  <Company>Deftones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Satauri an momzsenebeli</dc:title>
  <dc:creator>Ananiko</dc:creator>
  <cp:lastModifiedBy>AULA</cp:lastModifiedBy>
  <cp:revision>173</cp:revision>
  <dcterms:created xsi:type="dcterms:W3CDTF">2011-01-24T16:15:31Z</dcterms:created>
  <dcterms:modified xsi:type="dcterms:W3CDTF">2011-02-01T22:19:12Z</dcterms:modified>
</cp:coreProperties>
</file>